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74" r:id="rId2"/>
    <p:sldId id="397" r:id="rId3"/>
    <p:sldId id="398" r:id="rId4"/>
    <p:sldId id="399" r:id="rId5"/>
    <p:sldId id="400" r:id="rId6"/>
    <p:sldId id="1056" r:id="rId7"/>
    <p:sldId id="401" r:id="rId8"/>
    <p:sldId id="1059" r:id="rId9"/>
    <p:sldId id="1102" r:id="rId10"/>
    <p:sldId id="1103" r:id="rId11"/>
    <p:sldId id="1104" r:id="rId12"/>
    <p:sldId id="1105" r:id="rId13"/>
    <p:sldId id="1091" r:id="rId14"/>
    <p:sldId id="1099" r:id="rId15"/>
    <p:sldId id="1100" r:id="rId16"/>
    <p:sldId id="1147" r:id="rId17"/>
    <p:sldId id="1106" r:id="rId18"/>
    <p:sldId id="1107" r:id="rId19"/>
    <p:sldId id="414" r:id="rId20"/>
    <p:sldId id="415" r:id="rId21"/>
    <p:sldId id="416" r:id="rId22"/>
    <p:sldId id="1108" r:id="rId23"/>
    <p:sldId id="1109" r:id="rId24"/>
    <p:sldId id="421" r:id="rId25"/>
    <p:sldId id="403" r:id="rId26"/>
    <p:sldId id="453" r:id="rId27"/>
    <p:sldId id="1139" r:id="rId28"/>
    <p:sldId id="405" r:id="rId29"/>
    <p:sldId id="1110" r:id="rId30"/>
    <p:sldId id="1111" r:id="rId31"/>
    <p:sldId id="1055" r:id="rId32"/>
    <p:sldId id="408" r:id="rId33"/>
    <p:sldId id="454" r:id="rId34"/>
    <p:sldId id="962" r:id="rId35"/>
    <p:sldId id="1061" r:id="rId36"/>
    <p:sldId id="1094" r:id="rId37"/>
    <p:sldId id="1148" r:id="rId38"/>
    <p:sldId id="1149" r:id="rId39"/>
    <p:sldId id="947" r:id="rId40"/>
    <p:sldId id="1070" r:id="rId41"/>
    <p:sldId id="1067" r:id="rId42"/>
    <p:sldId id="413" r:id="rId43"/>
    <p:sldId id="952" r:id="rId44"/>
    <p:sldId id="955" r:id="rId45"/>
    <p:sldId id="1128" r:id="rId46"/>
    <p:sldId id="1129" r:id="rId47"/>
    <p:sldId id="1130" r:id="rId48"/>
    <p:sldId id="1131" r:id="rId49"/>
    <p:sldId id="1132" r:id="rId50"/>
    <p:sldId id="1133" r:id="rId51"/>
    <p:sldId id="422" r:id="rId52"/>
    <p:sldId id="423" r:id="rId53"/>
    <p:sldId id="425" r:id="rId54"/>
    <p:sldId id="426" r:id="rId55"/>
    <p:sldId id="428" r:id="rId56"/>
    <p:sldId id="429" r:id="rId57"/>
    <p:sldId id="430" r:id="rId58"/>
    <p:sldId id="1068" r:id="rId59"/>
    <p:sldId id="431" r:id="rId60"/>
    <p:sldId id="432" r:id="rId61"/>
    <p:sldId id="1097" r:id="rId62"/>
    <p:sldId id="1011" r:id="rId63"/>
    <p:sldId id="1066" r:id="rId64"/>
    <p:sldId id="1146" r:id="rId65"/>
    <p:sldId id="1013" r:id="rId66"/>
    <p:sldId id="1015" r:id="rId67"/>
    <p:sldId id="435" r:id="rId68"/>
    <p:sldId id="437" r:id="rId69"/>
    <p:sldId id="436" r:id="rId70"/>
    <p:sldId id="438" r:id="rId71"/>
    <p:sldId id="439" r:id="rId72"/>
    <p:sldId id="1141" r:id="rId73"/>
    <p:sldId id="1142" r:id="rId74"/>
    <p:sldId id="1143" r:id="rId75"/>
    <p:sldId id="1140" r:id="rId76"/>
    <p:sldId id="440" r:id="rId77"/>
    <p:sldId id="441" r:id="rId78"/>
    <p:sldId id="442" r:id="rId79"/>
    <p:sldId id="1134" r:id="rId80"/>
    <p:sldId id="443" r:id="rId81"/>
    <p:sldId id="1135" r:id="rId82"/>
    <p:sldId id="444" r:id="rId83"/>
    <p:sldId id="449" r:id="rId84"/>
    <p:sldId id="1136" r:id="rId85"/>
    <p:sldId id="1137" r:id="rId86"/>
    <p:sldId id="1138" r:id="rId87"/>
    <p:sldId id="411" r:id="rId88"/>
    <p:sldId id="412" r:id="rId89"/>
    <p:sldId id="445" r:id="rId90"/>
    <p:sldId id="1145" r:id="rId91"/>
    <p:sldId id="1144" r:id="rId92"/>
    <p:sldId id="1009" r:id="rId9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46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715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503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12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347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38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1.png"/><Relationship Id="rId4" Type="http://schemas.openxmlformats.org/officeDocument/2006/relationships/image" Target="../media/image4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0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5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7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78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80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82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7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misc/zorder_demo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3.png"/><Relationship Id="rId2" Type="http://schemas.openxmlformats.org/officeDocument/2006/relationships/image" Target="../media/image1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332-8376-B63E-9371-B3CB420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" y="1828618"/>
            <a:ext cx="8207673" cy="32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>
                <a:latin typeface="Consolas" panose="020B0609020204030204" pitchFamily="49" charset="0"/>
              </a:rPr>
              <a:t>jupyter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844273" y="265218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844273" y="3662830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844273" y="2775326"/>
            <a:ext cx="861844" cy="887504"/>
          </a:xfrm>
          <a:prstGeom prst="bentConnector4">
            <a:avLst>
              <a:gd name="adj1" fmla="val -26525"/>
              <a:gd name="adj2" fmla="val 56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7657813" y="27287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7085891" y="322846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6523763" y="35504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7002506" y="372766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5701623" y="3875746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6740992" y="419743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5426438" y="2185333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/>
          <p:nvPr/>
        </p:nvCxnSpPr>
        <p:spPr>
          <a:xfrm flipV="1">
            <a:off x="4377128" y="2420911"/>
            <a:ext cx="1131757" cy="1008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6D8736-83A0-BA8C-88B1-5C9AF87E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19" y="1615104"/>
            <a:ext cx="5104762" cy="49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53311" y="426528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53311" y="4537168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53311" y="481219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933470" y="5291048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37051" y="574318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83578" y="616958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322692"/>
            <a:ext cx="3351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421410" y="4322692"/>
            <a:ext cx="14639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2069547" y="4322692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844361" y="4322692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64BA-3627-A1D8-133E-589B9BB8A5FE}"/>
              </a:ext>
            </a:extLst>
          </p:cNvPr>
          <p:cNvSpPr txBox="1"/>
          <p:nvPr/>
        </p:nvSpPr>
        <p:spPr>
          <a:xfrm>
            <a:off x="6062584" y="3611866"/>
            <a:ext cx="2848131" cy="1200329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With IPython.display.</a:t>
            </a:r>
            <a:r>
              <a:rPr lang="en-US" b="1" dirty="0">
                <a:solidFill>
                  <a:srgbClr val="7030A0"/>
                </a:solidFill>
              </a:rPr>
              <a:t>Math() </a:t>
            </a:r>
            <a:r>
              <a:rPr lang="en-US" dirty="0">
                <a:solidFill>
                  <a:srgbClr val="7030A0"/>
                </a:solidFill>
              </a:rPr>
              <a:t>we don't need to encapsulate LaTeX strings </a:t>
            </a:r>
            <a:r>
              <a:rPr lang="en-US" i="1" dirty="0">
                <a:solidFill>
                  <a:srgbClr val="7030A0"/>
                </a:solidFill>
              </a:rPr>
              <a:t>within</a:t>
            </a:r>
            <a:r>
              <a:rPr lang="en-US" dirty="0">
                <a:solidFill>
                  <a:srgbClr val="7030A0"/>
                </a:solidFill>
              </a:rPr>
              <a:t> a matching </a:t>
            </a:r>
            <a:r>
              <a:rPr lang="en-US" b="1" dirty="0">
                <a:solidFill>
                  <a:srgbClr val="7030A0"/>
                </a:solidFill>
              </a:rPr>
              <a:t>$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$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pair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4EBC7-3F55-93AD-0FB2-D69093C09167}"/>
              </a:ext>
            </a:extLst>
          </p:cNvPr>
          <p:cNvSpPr/>
          <p:nvPr/>
        </p:nvSpPr>
        <p:spPr>
          <a:xfrm>
            <a:off x="2002559" y="2715184"/>
            <a:ext cx="40018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7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BDAF-FC52-498F-ADDC-F869D715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9" y="1460994"/>
            <a:ext cx="4633480" cy="4883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2 - 3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4 - 6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45" y="5422752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31EE9-12BC-B7CE-9E3A-7FB82BB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6" y="1592746"/>
            <a:ext cx="8320288" cy="4223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769322" y="253693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755408" y="3228462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769322" y="2660076"/>
            <a:ext cx="847930" cy="568386"/>
          </a:xfrm>
          <a:prstGeom prst="bentConnector4">
            <a:avLst>
              <a:gd name="adj1" fmla="val -26960"/>
              <a:gd name="adj2" fmla="val 608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5851490" y="31610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5631105" y="346510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8037398" y="405266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6886389" y="449608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6163621" y="477851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7415418" y="521810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What do </a:t>
            </a:r>
            <a:r>
              <a:rPr lang="en-US" sz="2400" dirty="0"/>
              <a:t>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was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 r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78E7CA9-1238-99CA-07F4-9F90A7F43632}"/>
              </a:ext>
            </a:extLst>
          </p:cNvPr>
          <p:cNvSpPr/>
          <p:nvPr/>
        </p:nvSpPr>
        <p:spPr>
          <a:xfrm>
            <a:off x="2367457" y="3069431"/>
            <a:ext cx="157397" cy="240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5C9BC-AFB9-6487-2FA6-895C2A3D01C7}"/>
              </a:ext>
            </a:extLst>
          </p:cNvPr>
          <p:cNvSpPr/>
          <p:nvPr/>
        </p:nvSpPr>
        <p:spPr>
          <a:xfrm>
            <a:off x="2919618" y="3069431"/>
            <a:ext cx="157397" cy="23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84BD3-A573-C1BE-F3BF-7B6C62BEBAF7}"/>
              </a:ext>
            </a:extLst>
          </p:cNvPr>
          <p:cNvSpPr/>
          <p:nvPr/>
        </p:nvSpPr>
        <p:spPr>
          <a:xfrm>
            <a:off x="3444631" y="3071374"/>
            <a:ext cx="157397" cy="240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15E0ED-5C28-65BC-A492-19C72D3724A4}"/>
              </a:ext>
            </a:extLst>
          </p:cNvPr>
          <p:cNvSpPr/>
          <p:nvPr/>
        </p:nvSpPr>
        <p:spPr>
          <a:xfrm>
            <a:off x="3977744" y="3071374"/>
            <a:ext cx="157397" cy="23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82404D-5894-A53B-41C2-23737841D6CE}"/>
              </a:ext>
            </a:extLst>
          </p:cNvPr>
          <p:cNvCxnSpPr>
            <a:stCxn id="5" idx="0"/>
            <a:endCxn id="9" idx="0"/>
          </p:cNvCxnSpPr>
          <p:nvPr/>
        </p:nvCxnSpPr>
        <p:spPr>
          <a:xfrm rot="5400000" flipH="1" flipV="1">
            <a:off x="2722236" y="2793351"/>
            <a:ext cx="12700" cy="552161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E4D6E3-2B26-DEF8-226A-5BD20EF4C136}"/>
              </a:ext>
            </a:extLst>
          </p:cNvPr>
          <p:cNvCxnSpPr>
            <a:cxnSpLocks/>
            <a:stCxn id="10" idx="0"/>
            <a:endCxn id="11" idx="0"/>
          </p:cNvCxnSpPr>
          <p:nvPr/>
        </p:nvCxnSpPr>
        <p:spPr>
          <a:xfrm rot="5400000" flipH="1" flipV="1">
            <a:off x="3789886" y="2804818"/>
            <a:ext cx="12700" cy="533113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C52C9C-6038-6CF7-91BD-3DDA36961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178" y="1515349"/>
            <a:ext cx="5138635" cy="38948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4EB22C-5A97-93C5-92FE-D2B21008C090}"/>
              </a:ext>
            </a:extLst>
          </p:cNvPr>
          <p:cNvGrpSpPr/>
          <p:nvPr/>
        </p:nvGrpSpPr>
        <p:grpSpPr>
          <a:xfrm>
            <a:off x="5804352" y="3035687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EE1BD7-539F-65AB-0B3F-6C627342C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CD1D7-FD3D-B638-3E24-8458835B82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C90D9-EC0C-7B10-3A56-FB0C0DB21FB6}"/>
              </a:ext>
            </a:extLst>
          </p:cNvPr>
          <p:cNvGrpSpPr/>
          <p:nvPr/>
        </p:nvGrpSpPr>
        <p:grpSpPr>
          <a:xfrm>
            <a:off x="4150111" y="3536675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ADD6A-038D-918D-1047-CC1838C4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11C245-081A-6913-FAFE-EA58C5106A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B0C39-FB7F-4911-03F5-734D914AFA2D}"/>
              </a:ext>
            </a:extLst>
          </p:cNvPr>
          <p:cNvGrpSpPr/>
          <p:nvPr/>
        </p:nvGrpSpPr>
        <p:grpSpPr>
          <a:xfrm>
            <a:off x="2716373" y="3793143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851E3F-1210-4B27-52B2-603EC203B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360E68-A5AF-A5CD-E9D8-E0463BA03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D3A4D6-F81F-EE4C-6EF8-0F056ADCE1CE}"/>
              </a:ext>
            </a:extLst>
          </p:cNvPr>
          <p:cNvGrpSpPr/>
          <p:nvPr/>
        </p:nvGrpSpPr>
        <p:grpSpPr>
          <a:xfrm>
            <a:off x="4253317" y="4318741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537BE5-5FD8-3973-0E84-A897B0487C6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26100-9A32-3C25-2FDE-91A8C9D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23" y="5774887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/>
              <p:nvPr/>
            </p:nvSpPr>
            <p:spPr>
              <a:xfrm>
                <a:off x="5418080" y="3536675"/>
                <a:ext cx="1150191" cy="3652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080" y="3536675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4CBD0C6-D02F-F754-AB65-96BC730C3B65}"/>
              </a:ext>
            </a:extLst>
          </p:cNvPr>
          <p:cNvGrpSpPr/>
          <p:nvPr/>
        </p:nvGrpSpPr>
        <p:grpSpPr>
          <a:xfrm>
            <a:off x="6460874" y="4564365"/>
            <a:ext cx="1068643" cy="369332"/>
            <a:chOff x="3647644" y="5359159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D68187-5E1F-DA77-7699-EFF76F59D89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4240D6-7C03-A23D-1CF5-B598ED041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619119-27B8-1715-96A4-55A97A432F65}"/>
              </a:ext>
            </a:extLst>
          </p:cNvPr>
          <p:cNvGrpSpPr/>
          <p:nvPr/>
        </p:nvGrpSpPr>
        <p:grpSpPr>
          <a:xfrm>
            <a:off x="7018067" y="5062549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B59BB1-52A2-FAC1-0E8E-34F91020968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785D954-B3B2-961A-9FC8-C205166F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DB772-C422-20AA-2F51-D957F9EE06A2}"/>
              </a:ext>
            </a:extLst>
          </p:cNvPr>
          <p:cNvSpPr/>
          <p:nvPr/>
        </p:nvSpPr>
        <p:spPr>
          <a:xfrm>
            <a:off x="3438525" y="5133975"/>
            <a:ext cx="114300" cy="208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F663C7-3ACF-8C04-FF5B-39480D983695}"/>
              </a:ext>
            </a:extLst>
          </p:cNvPr>
          <p:cNvSpPr/>
          <p:nvPr/>
        </p:nvSpPr>
        <p:spPr>
          <a:xfrm>
            <a:off x="5938406" y="5133974"/>
            <a:ext cx="781481" cy="208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2BE32-3BC0-6453-6084-ABD79647FBCF}"/>
              </a:ext>
            </a:extLst>
          </p:cNvPr>
          <p:cNvSpPr/>
          <p:nvPr/>
        </p:nvSpPr>
        <p:spPr>
          <a:xfrm>
            <a:off x="3331368" y="5133353"/>
            <a:ext cx="95251" cy="209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478A6-DFC3-D591-36FC-62C76B8B258F}"/>
              </a:ext>
            </a:extLst>
          </p:cNvPr>
          <p:cNvSpPr/>
          <p:nvPr/>
        </p:nvSpPr>
        <p:spPr>
          <a:xfrm>
            <a:off x="3631638" y="5135776"/>
            <a:ext cx="202887" cy="209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259D0-53CE-0C69-9972-10435AEEB63B}"/>
              </a:ext>
            </a:extLst>
          </p:cNvPr>
          <p:cNvSpPr/>
          <p:nvPr/>
        </p:nvSpPr>
        <p:spPr>
          <a:xfrm>
            <a:off x="4541537" y="5142567"/>
            <a:ext cx="202887" cy="209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F0F5F5-8BDD-3AD7-CC80-99AC2BE66E57}"/>
              </a:ext>
            </a:extLst>
          </p:cNvPr>
          <p:cNvSpPr/>
          <p:nvPr/>
        </p:nvSpPr>
        <p:spPr>
          <a:xfrm>
            <a:off x="5436639" y="5142567"/>
            <a:ext cx="191849" cy="209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8FCC8F-EB01-A4F1-2A24-BB3824170DC2}"/>
              </a:ext>
            </a:extLst>
          </p:cNvPr>
          <p:cNvSpPr/>
          <p:nvPr/>
        </p:nvSpPr>
        <p:spPr>
          <a:xfrm>
            <a:off x="4762983" y="5144228"/>
            <a:ext cx="655097" cy="208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B4B6DD-E895-2FAC-E118-8B3168E4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5" y="1488079"/>
            <a:ext cx="2353904" cy="2511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6F5B6-ACBF-43D3-9DDA-B5726CCD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5110450"/>
            <a:ext cx="5695238" cy="15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E3655-E05E-4154-B048-8CBB3FEC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" y="4184289"/>
            <a:ext cx="4081335" cy="804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09270" y="2367577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964124" y="415729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272448" y="450122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39902" y="467885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750451" y="2559520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4515" y="5368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434539" y="553868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633021" y="504836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3000322" y="58659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6364111" y="6346168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73770" y="6123772"/>
            <a:ext cx="532151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/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Left 1">
            <a:extLst>
              <a:ext uri="{FF2B5EF4-FFF2-40B4-BE49-F238E27FC236}">
                <a16:creationId xmlns:a16="http://schemas.microsoft.com/office/drawing/2014/main" id="{3F6449DA-237C-C488-2E5B-1AAEDD3C22A5}"/>
              </a:ext>
            </a:extLst>
          </p:cNvPr>
          <p:cNvSpPr/>
          <p:nvPr/>
        </p:nvSpPr>
        <p:spPr>
          <a:xfrm>
            <a:off x="2357404" y="1775235"/>
            <a:ext cx="1303732" cy="214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1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41888A-A66A-07CC-5F00-5CF00B2A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15" y="1308264"/>
            <a:ext cx="7137771" cy="5184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5027625" y="174962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401652" y="204988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167563" y="241921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6457950" y="3150694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4744436" y="373647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5481619" y="5082816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5468354" y="5736192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68503" y="4413813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24750" y="3616326"/>
            <a:ext cx="1277064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F11DCF-F98A-4CCA-9470-34EF4A2475F3}"/>
              </a:ext>
            </a:extLst>
          </p:cNvPr>
          <p:cNvGrpSpPr/>
          <p:nvPr/>
        </p:nvGrpSpPr>
        <p:grpSpPr>
          <a:xfrm>
            <a:off x="5610670" y="1787012"/>
            <a:ext cx="2763079" cy="923330"/>
            <a:chOff x="255607" y="4733522"/>
            <a:chExt cx="2763079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2F70C0-7674-4FE4-B631-B6D32C2C39E1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9CA9343-9A71-47AE-AE7E-467C0D592AE5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8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89BA0-CE7F-7011-7F79-D6A54A97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22" y="1522152"/>
            <a:ext cx="7907022" cy="4390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67792" y="150064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686126" y="2091923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810905" y="2458450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931708" y="2713375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6553911" y="2941641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6553931" y="3626013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4726826" y="434413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634088" y="3168886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6937389" y="5077562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3002731" y="5372759"/>
            <a:ext cx="1644219" cy="238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8BFF2-210C-423A-A6CF-A60D811E25E7}"/>
              </a:ext>
            </a:extLst>
          </p:cNvPr>
          <p:cNvGrpSpPr/>
          <p:nvPr/>
        </p:nvGrpSpPr>
        <p:grpSpPr>
          <a:xfrm>
            <a:off x="4931947" y="1770232"/>
            <a:ext cx="3052243" cy="923330"/>
            <a:chOff x="4960971" y="1302399"/>
            <a:chExt cx="3052243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976310-0AAB-4501-8596-B3EA1CA013FC}"/>
                </a:ext>
              </a:extLst>
            </p:cNvPr>
            <p:cNvSpPr txBox="1"/>
            <p:nvPr/>
          </p:nvSpPr>
          <p:spPr>
            <a:xfrm>
              <a:off x="5832482" y="1302399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 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0DAA5CD-B5FA-4CDA-BC6C-886F47F85B1A}"/>
                </a:ext>
              </a:extLst>
            </p:cNvPr>
            <p:cNvSpPr/>
            <p:nvPr/>
          </p:nvSpPr>
          <p:spPr>
            <a:xfrm rot="8474608">
              <a:off x="4960971" y="1886782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95BFDC-3276-B986-8F61-78A1F5BD05B0}"/>
              </a:ext>
            </a:extLst>
          </p:cNvPr>
          <p:cNvSpPr/>
          <p:nvPr/>
        </p:nvSpPr>
        <p:spPr>
          <a:xfrm rot="8474608">
            <a:off x="3365328" y="4972550"/>
            <a:ext cx="381757" cy="131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14198C7-8D52-5BA9-E11A-51413097716A}"/>
              </a:ext>
            </a:extLst>
          </p:cNvPr>
          <p:cNvSpPr/>
          <p:nvPr/>
        </p:nvSpPr>
        <p:spPr>
          <a:xfrm rot="8474608">
            <a:off x="4740829" y="4977787"/>
            <a:ext cx="381757" cy="131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6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A87031-E3BC-C98E-645E-BEE3A181B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85" y="1523033"/>
            <a:ext cx="5132720" cy="48621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ACCAC-5E7E-4D5F-A408-499417E86352}"/>
              </a:ext>
            </a:extLst>
          </p:cNvPr>
          <p:cNvSpPr txBox="1"/>
          <p:nvPr/>
        </p:nvSpPr>
        <p:spPr>
          <a:xfrm>
            <a:off x="7783821" y="2165870"/>
            <a:ext cx="10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Argand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89276"/>
            <a:ext cx="251142" cy="225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/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>
            <a:cxnSpLocks/>
          </p:cNvCxnSpPr>
          <p:nvPr/>
        </p:nvCxnSpPr>
        <p:spPr>
          <a:xfrm>
            <a:off x="957263" y="4992828"/>
            <a:ext cx="26675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F159A4B-9358-E645-0BE5-557674B74C94}"/>
              </a:ext>
            </a:extLst>
          </p:cNvPr>
          <p:cNvCxnSpPr>
            <a:cxnSpLocks/>
          </p:cNvCxnSpPr>
          <p:nvPr/>
        </p:nvCxnSpPr>
        <p:spPr>
          <a:xfrm>
            <a:off x="957263" y="4992828"/>
            <a:ext cx="26675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complex_algebra.ipynb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AC9E7-0844-11C3-5B34-2A90CEB11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779" y="1624914"/>
            <a:ext cx="5000434" cy="2695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095011" y="441637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5612465" y="2300328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complex_algebra.ipynb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5FC0B-B63B-1EFB-78E7-3F7023160F2D}"/>
              </a:ext>
            </a:extLst>
          </p:cNvPr>
          <p:cNvSpPr/>
          <p:nvPr/>
        </p:nvSpPr>
        <p:spPr>
          <a:xfrm>
            <a:off x="2003568" y="6114359"/>
            <a:ext cx="269823" cy="1375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23A12-09C2-1F00-37AD-F536F4089A8E}"/>
              </a:ext>
            </a:extLst>
          </p:cNvPr>
          <p:cNvSpPr/>
          <p:nvPr/>
        </p:nvSpPr>
        <p:spPr>
          <a:xfrm>
            <a:off x="2003568" y="6430083"/>
            <a:ext cx="165752" cy="13759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complex_algebra.ipynb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infinite sum </a:t>
                </a:r>
                <a:r>
                  <a:rPr lang="en-US" sz="2400" dirty="0">
                    <a:ea typeface="Cambria Math" panose="02040503050406030204" pitchFamily="18" charset="0"/>
                  </a:rPr>
                  <a:t>of diminishing rectangular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areas</a:t>
                </a:r>
                <a:r>
                  <a:rPr lang="en-US" sz="2400" dirty="0">
                    <a:ea typeface="Cambria Math" panose="02040503050406030204" pitchFamily="18" charset="0"/>
                  </a:rPr>
                  <a:t> under a curve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A268FA-B084-717A-CA5D-F0C48737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68" y="1403157"/>
            <a:ext cx="5125607" cy="51497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FF605-AE0A-4810-8EF5-F23557373E2F}"/>
              </a:ext>
            </a:extLst>
          </p:cNvPr>
          <p:cNvGrpSpPr/>
          <p:nvPr/>
        </p:nvGrpSpPr>
        <p:grpSpPr>
          <a:xfrm>
            <a:off x="3301945" y="624539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EF0A5-095E-4A26-89B6-2EBEA4543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98A88-C836-4177-85E6-6FB8708CF5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507DF9-4F8F-492B-B830-D7A55E2E5DDA}"/>
              </a:ext>
            </a:extLst>
          </p:cNvPr>
          <p:cNvGrpSpPr/>
          <p:nvPr/>
        </p:nvGrpSpPr>
        <p:grpSpPr>
          <a:xfrm>
            <a:off x="5372052" y="5061713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4E0045-E084-4988-AF63-319769994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34AB6-D693-4AEA-BF74-3C8C04C288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06E0B1-CB13-4BF1-BEC6-805D8EBADC41}"/>
              </a:ext>
            </a:extLst>
          </p:cNvPr>
          <p:cNvGrpSpPr/>
          <p:nvPr/>
        </p:nvGrpSpPr>
        <p:grpSpPr>
          <a:xfrm>
            <a:off x="4635629" y="1335877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9CA742-02AA-4B43-8BFA-03A1263FF7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EC4C8-78FC-4053-BE0E-04852321D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B11142-EBE9-465D-81DA-F8AD2A9DA641}"/>
              </a:ext>
            </a:extLst>
          </p:cNvPr>
          <p:cNvGrpSpPr/>
          <p:nvPr/>
        </p:nvGrpSpPr>
        <p:grpSpPr>
          <a:xfrm>
            <a:off x="6576922" y="152124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E3BF9-E300-4EC8-BBF9-1771ADE09F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18C1C4-674D-42DC-BE9E-E98D230EC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6916FB-C611-45DE-BD18-9C7ED69FB2D7}"/>
              </a:ext>
            </a:extLst>
          </p:cNvPr>
          <p:cNvGrpSpPr/>
          <p:nvPr/>
        </p:nvGrpSpPr>
        <p:grpSpPr>
          <a:xfrm>
            <a:off x="7087091" y="1844168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775B38-84B1-4FEC-9448-AD318CAC5F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C00099-27DA-4277-A371-FDF9E569D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479929-DEE5-4401-88B9-DF40234E8262}"/>
              </a:ext>
            </a:extLst>
          </p:cNvPr>
          <p:cNvGrpSpPr/>
          <p:nvPr/>
        </p:nvGrpSpPr>
        <p:grpSpPr>
          <a:xfrm>
            <a:off x="6582070" y="2524682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512491-E517-4A8E-A155-09C068944C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12B793-6C05-4A8D-B9EE-22061F5B2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69A5C6-FC34-4A3B-918C-6C0ED60D4AAA}"/>
              </a:ext>
            </a:extLst>
          </p:cNvPr>
          <p:cNvGrpSpPr/>
          <p:nvPr/>
        </p:nvGrpSpPr>
        <p:grpSpPr>
          <a:xfrm>
            <a:off x="3576233" y="3872706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1E11F5-F4A1-4C24-A16A-B553BABD11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FD596A-FD46-44AC-8C22-1FAE4930F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B0987B-85C7-40B4-8045-42E5D7F45F7F}"/>
              </a:ext>
            </a:extLst>
          </p:cNvPr>
          <p:cNvGrpSpPr/>
          <p:nvPr/>
        </p:nvGrpSpPr>
        <p:grpSpPr>
          <a:xfrm>
            <a:off x="3995119" y="4428307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EEBB9D-026A-4014-9421-813615EAA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6B62E4-D641-418A-AC91-D69486D3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7F40C0-49F1-4175-803E-0535C0BD9C5C}"/>
              </a:ext>
            </a:extLst>
          </p:cNvPr>
          <p:cNvGrpSpPr/>
          <p:nvPr/>
        </p:nvGrpSpPr>
        <p:grpSpPr>
          <a:xfrm>
            <a:off x="6111148" y="2176224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2FEEE2-D7FE-495B-B30C-9DB90A63B6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609D948-E776-42C6-9171-9BE7B555F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213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3B4FB-44F1-4D6C-AB45-7FE84A6E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716" y="2231642"/>
            <a:ext cx="1961905" cy="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faced a problem because his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only converges for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Eta</a:t>
                </a:r>
                <a:r>
                  <a:rPr lang="en-US" sz="2400" dirty="0"/>
                  <a:t> converges for any complex number having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Euler's </a:t>
                </a:r>
                <a:r>
                  <a:rPr lang="en-US" sz="2400" b="1" dirty="0"/>
                  <a:t>Gamma</a:t>
                </a:r>
                <a:r>
                  <a:rPr lang="en-US" sz="2400" dirty="0"/>
                  <a:t> function is closely related to Dirichlet's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 now we have yet another way to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b="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mpmath</a:t>
                </a:r>
                <a:r>
                  <a:rPr lang="en-US" sz="2400" dirty="0"/>
                  <a:t> package has a built-in function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altzeta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() </a:t>
                </a:r>
                <a:r>
                  <a:rPr lang="en-US" sz="2400" dirty="0"/>
                  <a:t>that calculates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- it is so </a:t>
                </a:r>
                <a:r>
                  <a:rPr lang="en-US" sz="2400" dirty="0"/>
                  <a:t>named because the Eta function </a:t>
                </a:r>
                <a:r>
                  <a:rPr lang="en-US" sz="2400" i="1" dirty="0"/>
                  <a:t>alternates</a:t>
                </a:r>
                <a:r>
                  <a:rPr lang="en-US" sz="2400" dirty="0"/>
                  <a:t> the signs of the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terms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use SciPy's </a:t>
                </a:r>
                <a:r>
                  <a:rPr lang="en-US" sz="2400" b="1" dirty="0"/>
                  <a:t>integrate() function </a:t>
                </a:r>
                <a:r>
                  <a:rPr lang="en-US" sz="2400" dirty="0"/>
                  <a:t>to calculate the integral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calculate </a:t>
                </a:r>
                <a:r>
                  <a:rPr lang="en-US" sz="240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5! </a:t>
                </a:r>
                <a:r>
                  <a:rPr lang="en-US" sz="2400" dirty="0"/>
                  <a:t>using this alternate definition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E9EDECD0-BC74-412B-E6C7-A8FE8724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55" y="1690689"/>
            <a:ext cx="6171429" cy="44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/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D20A278-9419-2075-43BE-760C5BBFEA70}"/>
              </a:ext>
            </a:extLst>
          </p:cNvPr>
          <p:cNvGrpSpPr/>
          <p:nvPr/>
        </p:nvGrpSpPr>
        <p:grpSpPr>
          <a:xfrm>
            <a:off x="5849089" y="3150352"/>
            <a:ext cx="1076632" cy="369332"/>
            <a:chOff x="4968362" y="2079211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5959896-A91D-E991-D2F3-113BF357C7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CC962D-0612-C246-8EE2-B9ABF28727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585BEC-36E9-0C4D-12AC-5F678FACE980}"/>
              </a:ext>
            </a:extLst>
          </p:cNvPr>
          <p:cNvGrpSpPr/>
          <p:nvPr/>
        </p:nvGrpSpPr>
        <p:grpSpPr>
          <a:xfrm>
            <a:off x="6444362" y="3380372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039D12-467B-ABDB-34E7-7A142E2518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C42A48-1011-82F6-6280-3CFB28391F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97074-C36A-5316-06A1-B1E318C232F2}"/>
              </a:ext>
            </a:extLst>
          </p:cNvPr>
          <p:cNvGrpSpPr/>
          <p:nvPr/>
        </p:nvGrpSpPr>
        <p:grpSpPr>
          <a:xfrm>
            <a:off x="6891593" y="3626797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16E078-C2BA-6EDC-F8BD-4A7BBF7854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2C152C7-39B6-7949-E745-CD8A3E5FA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B52DDE-23D2-CFE8-2F09-0173A273E6C0}"/>
              </a:ext>
            </a:extLst>
          </p:cNvPr>
          <p:cNvGrpSpPr/>
          <p:nvPr/>
        </p:nvGrpSpPr>
        <p:grpSpPr>
          <a:xfrm>
            <a:off x="7621539" y="4380448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4568A7-81F1-DBC2-A890-412F38404D7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CD1E09C-7894-F164-21F9-114F8E75D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24BB6F-FDB5-C02C-282B-7B8A6F2222F9}"/>
              </a:ext>
            </a:extLst>
          </p:cNvPr>
          <p:cNvGrpSpPr/>
          <p:nvPr/>
        </p:nvGrpSpPr>
        <p:grpSpPr>
          <a:xfrm>
            <a:off x="6891892" y="5596142"/>
            <a:ext cx="1068643" cy="369332"/>
            <a:chOff x="3647644" y="5359159"/>
            <a:chExt cx="1068643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01C133C-5A4A-860E-F16E-D7E8501D92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8417BB5-4F9E-0A33-3C61-10FF89627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337DE5-70E5-2082-521C-E7EF7352B11C}"/>
              </a:ext>
            </a:extLst>
          </p:cNvPr>
          <p:cNvGrpSpPr/>
          <p:nvPr/>
        </p:nvGrpSpPr>
        <p:grpSpPr>
          <a:xfrm>
            <a:off x="3068524" y="5820032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542141-8C16-B2BD-65FE-6522F6A586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4FA6E70-3B82-765A-693E-96412DE34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4B99BD7-67D7-DF6E-789A-3293005AAF7A}"/>
              </a:ext>
            </a:extLst>
          </p:cNvPr>
          <p:cNvSpPr/>
          <p:nvPr/>
        </p:nvSpPr>
        <p:spPr>
          <a:xfrm>
            <a:off x="7238180" y="4857750"/>
            <a:ext cx="693174" cy="614900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Curved Right 75">
            <a:extLst>
              <a:ext uri="{FF2B5EF4-FFF2-40B4-BE49-F238E27FC236}">
                <a16:creationId xmlns:a16="http://schemas.microsoft.com/office/drawing/2014/main" id="{9B7E6467-DAFD-A8A6-44DE-801E6A365181}"/>
              </a:ext>
            </a:extLst>
          </p:cNvPr>
          <p:cNvSpPr/>
          <p:nvPr/>
        </p:nvSpPr>
        <p:spPr>
          <a:xfrm>
            <a:off x="1592187" y="5472650"/>
            <a:ext cx="284813" cy="57042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 animBg="1"/>
      <p:bldP spid="7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B7BFC-2884-B21D-01CC-783AA720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71" y="1519865"/>
            <a:ext cx="6542857" cy="50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5079CC-72BE-47F3-21E4-71E097674BE7}"/>
              </a:ext>
            </a:extLst>
          </p:cNvPr>
          <p:cNvGrpSpPr/>
          <p:nvPr/>
        </p:nvGrpSpPr>
        <p:grpSpPr>
          <a:xfrm>
            <a:off x="2799621" y="201772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AFE8DD7-0BF0-29A4-763B-FF15AF6E5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FE264-C125-6592-ADFF-07C5FA7AE9A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EB432E-D100-3CE8-2445-977D0CBB259B}"/>
              </a:ext>
            </a:extLst>
          </p:cNvPr>
          <p:cNvGrpSpPr/>
          <p:nvPr/>
        </p:nvGrpSpPr>
        <p:grpSpPr>
          <a:xfrm>
            <a:off x="3228168" y="2739151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12A221-6748-5C3D-2415-14323D490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1244AB-DC20-A5BA-BD9A-AB92AAF1795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7512F7-93BE-E720-530C-F9C3B9E02267}"/>
              </a:ext>
            </a:extLst>
          </p:cNvPr>
          <p:cNvGrpSpPr/>
          <p:nvPr/>
        </p:nvGrpSpPr>
        <p:grpSpPr>
          <a:xfrm>
            <a:off x="6494341" y="370854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E924BC-8815-34EB-12AA-244E4F7A9B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0E52EB-1EC6-97B1-C126-CC82B16A9A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D79D90-D0E2-4F8D-D8BF-5DBEC72A3393}"/>
              </a:ext>
            </a:extLst>
          </p:cNvPr>
          <p:cNvGrpSpPr/>
          <p:nvPr/>
        </p:nvGrpSpPr>
        <p:grpSpPr>
          <a:xfrm>
            <a:off x="6665715" y="445469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6042C3-DB86-ACFB-7E62-6223F36E93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7633DC-C96E-9499-DAA4-F22F817DB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0114ED-63BE-9021-4280-8508B4A8C55E}"/>
              </a:ext>
            </a:extLst>
          </p:cNvPr>
          <p:cNvGrpSpPr/>
          <p:nvPr/>
        </p:nvGrpSpPr>
        <p:grpSpPr>
          <a:xfrm>
            <a:off x="5043371" y="5427379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A3879-79C9-30F0-DEB6-5A85DC87427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5C79B3-C906-1384-4613-4C98C4FC7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F2905-1820-06CE-FFF0-32CBA2AAACF4}"/>
              </a:ext>
            </a:extLst>
          </p:cNvPr>
          <p:cNvGrpSpPr/>
          <p:nvPr/>
        </p:nvGrpSpPr>
        <p:grpSpPr>
          <a:xfrm>
            <a:off x="6855747" y="6137899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C992D-89EA-1F2A-49D1-76679D1540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DD88E0-EBBA-7FB8-98D8-31A058199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DCB057-0671-B8A4-ECBA-13A741DD91C1}"/>
              </a:ext>
            </a:extLst>
          </p:cNvPr>
          <p:cNvGrpSpPr/>
          <p:nvPr/>
        </p:nvGrpSpPr>
        <p:grpSpPr>
          <a:xfrm>
            <a:off x="4973678" y="589562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499106-E821-5BDB-3BF0-A12DAFF63A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493FF6D-3E2C-A5D2-EE50-5502BD29C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/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FAA9D2B-A32B-3CC9-0061-D3E27E1DD06C}"/>
              </a:ext>
            </a:extLst>
          </p:cNvPr>
          <p:cNvSpPr/>
          <p:nvPr/>
        </p:nvSpPr>
        <p:spPr>
          <a:xfrm>
            <a:off x="5311775" y="4502151"/>
            <a:ext cx="943183" cy="255196"/>
          </a:xfrm>
          <a:prstGeom prst="rect">
            <a:avLst/>
          </a:prstGeom>
          <a:noFill/>
          <a:ln w="19050">
            <a:solidFill>
              <a:srgbClr val="FF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77BF47-4950-E4EB-26AA-A06D0BB8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18" y="1690689"/>
            <a:ext cx="1104762" cy="87619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2FB294-FCDB-6AFF-B555-A3173B397E28}"/>
              </a:ext>
            </a:extLst>
          </p:cNvPr>
          <p:cNvGrpSpPr/>
          <p:nvPr/>
        </p:nvGrpSpPr>
        <p:grpSpPr>
          <a:xfrm>
            <a:off x="1023171" y="4770074"/>
            <a:ext cx="3291967" cy="1660709"/>
            <a:chOff x="1023171" y="4927469"/>
            <a:chExt cx="3291967" cy="16607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579F95-664D-7D20-CD2D-475C9824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171" y="4927469"/>
              <a:ext cx="1522317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F7EC44-28D9-0377-0747-436F37E89238}"/>
                </a:ext>
              </a:extLst>
            </p:cNvPr>
            <p:cNvSpPr txBox="1"/>
            <p:nvPr/>
          </p:nvSpPr>
          <p:spPr>
            <a:xfrm>
              <a:off x="2545488" y="5326936"/>
              <a:ext cx="176965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Bernhard Riemann</a:t>
              </a:r>
            </a:p>
            <a:p>
              <a:pPr algn="ctr"/>
              <a:r>
                <a:rPr lang="en-US" sz="1600" dirty="0"/>
                <a:t>1826 – 1863</a:t>
              </a:r>
            </a:p>
            <a:p>
              <a:pPr algn="ctr"/>
              <a:r>
                <a:rPr lang="en-US" sz="1600" dirty="0"/>
                <a:t>(39 years old)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13BB32-9BD9-26C0-09CC-4EB71A767264}"/>
              </a:ext>
            </a:extLst>
          </p:cNvPr>
          <p:cNvGrpSpPr/>
          <p:nvPr/>
        </p:nvGrpSpPr>
        <p:grpSpPr>
          <a:xfrm>
            <a:off x="5094248" y="4770074"/>
            <a:ext cx="3144001" cy="1660709"/>
            <a:chOff x="5094248" y="4927469"/>
            <a:chExt cx="3144001" cy="166070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9FF3EB4-5FA1-44C7-0F77-CCED4F26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4248" y="4927469"/>
              <a:ext cx="1504266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5D6662-E19A-63E1-E3CE-7412FF891A46}"/>
                </a:ext>
              </a:extLst>
            </p:cNvPr>
            <p:cNvSpPr txBox="1"/>
            <p:nvPr/>
          </p:nvSpPr>
          <p:spPr>
            <a:xfrm>
              <a:off x="6598514" y="5342325"/>
              <a:ext cx="1639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Peter Gustav Lejeune Dirichlet</a:t>
              </a:r>
            </a:p>
            <a:p>
              <a:pPr algn="ctr"/>
              <a:r>
                <a:rPr lang="en-US" sz="1600" dirty="0"/>
                <a:t>1805 – 1859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/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/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6F175C-4B40-AC9B-5D44-99E92806B6AD}"/>
              </a:ext>
            </a:extLst>
          </p:cNvPr>
          <p:cNvSpPr txBox="1"/>
          <p:nvPr/>
        </p:nvSpPr>
        <p:spPr>
          <a:xfrm>
            <a:off x="2286000" y="1697309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Gamma via Eta: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24720-8989-B8EF-369A-A00E6260F534}"/>
              </a:ext>
            </a:extLst>
          </p:cNvPr>
          <p:cNvSpPr txBox="1"/>
          <p:nvPr/>
        </p:nvSpPr>
        <p:spPr>
          <a:xfrm>
            <a:off x="2286000" y="2161381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Classic Factorial:</a:t>
            </a:r>
          </a:p>
        </p:txBody>
      </p:sp>
    </p:spTree>
    <p:extLst>
      <p:ext uri="{BB962C8B-B14F-4D97-AF65-F5344CB8AC3E}">
        <p14:creationId xmlns:p14="http://schemas.microsoft.com/office/powerpoint/2010/main" val="26879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E581E-78F2-738F-C55E-76004BC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" y="1594446"/>
            <a:ext cx="7142857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024036" y="18480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4905890" y="258684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202514" y="35660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2938559" y="4055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7996678" y="42879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46790" y="501078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5604566" y="57303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5478683" y="59898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CB0517-5828-7C3D-E688-D3E1F6F8948F}"/>
              </a:ext>
            </a:extLst>
          </p:cNvPr>
          <p:cNvGrpSpPr/>
          <p:nvPr/>
        </p:nvGrpSpPr>
        <p:grpSpPr>
          <a:xfrm>
            <a:off x="7999336" y="452812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AB35D-5793-B886-B9F0-BC7D0E93C6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FFF4DDB-91D6-62A0-4CF9-B4D22DCEB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00" y="3071985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568222" y="4030886"/>
            <a:ext cx="383458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22230" y="3205772"/>
            <a:ext cx="258967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rot="5400000" flipH="1" flipV="1">
            <a:off x="4427940" y="1907113"/>
            <a:ext cx="455785" cy="3791763"/>
          </a:xfrm>
          <a:prstGeom prst="bentConnector3">
            <a:avLst>
              <a:gd name="adj1" fmla="val 335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850884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22257" y="3152775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807121" y="3329136"/>
            <a:ext cx="717090" cy="1312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420161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853384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28559" y="3154298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616437" y="3628167"/>
            <a:ext cx="1611585" cy="10395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430156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1" y="5525569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Comparing the Zeta vs. Eta 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superimpose plots of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How do these functions behave beyond their shared zeros?</a:t>
                </a:r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will be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component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complex number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will be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estimated the first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three</a:t>
                </a:r>
                <a:r>
                  <a:rPr lang="en-US" sz="2400" dirty="0">
                    <a:ea typeface="Cambria Math" panose="02040503050406030204" pitchFamily="18" charset="0"/>
                  </a:rPr>
                  <a:t> zeta zeroes are: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F3B22D4-9911-4120-0FC5-32ADA02D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1532725"/>
            <a:ext cx="6745130" cy="49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B73CEA-DFC8-D69E-50ED-55D06ED6AD11}"/>
              </a:ext>
            </a:extLst>
          </p:cNvPr>
          <p:cNvGrpSpPr/>
          <p:nvPr/>
        </p:nvGrpSpPr>
        <p:grpSpPr>
          <a:xfrm>
            <a:off x="3960917" y="1690689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C83714-647E-0E27-45D4-D35550AFE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03F43-4B27-40EC-2257-9840812554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A8DEB-946E-CF24-6217-74E092AFF90B}"/>
              </a:ext>
            </a:extLst>
          </p:cNvPr>
          <p:cNvGrpSpPr/>
          <p:nvPr/>
        </p:nvGrpSpPr>
        <p:grpSpPr>
          <a:xfrm>
            <a:off x="4377229" y="1878197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ED78AA-4BBE-C87C-B9D2-C7D3BB0A2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8166F-D5D2-20A8-831A-708CEE2AFE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205A5B-C4E8-149A-335E-03BA60C46D1D}"/>
              </a:ext>
            </a:extLst>
          </p:cNvPr>
          <p:cNvGrpSpPr/>
          <p:nvPr/>
        </p:nvGrpSpPr>
        <p:grpSpPr>
          <a:xfrm>
            <a:off x="3930944" y="2267271"/>
            <a:ext cx="1068643" cy="369332"/>
            <a:chOff x="3647644" y="4910075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207E1D-0F68-4D0A-8D2F-2BC7B56957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EEE888-A2CA-9929-9D20-EAFC29B1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BC84F9-9C3D-FBEC-5AE9-6F95EDC42F7F}"/>
              </a:ext>
            </a:extLst>
          </p:cNvPr>
          <p:cNvGrpSpPr/>
          <p:nvPr/>
        </p:nvGrpSpPr>
        <p:grpSpPr>
          <a:xfrm>
            <a:off x="4925375" y="2472300"/>
            <a:ext cx="1064340" cy="369332"/>
            <a:chOff x="3647644" y="5421073"/>
            <a:chExt cx="1064340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AB45D3-4EC3-52F2-07DA-0C36B8D71B8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9836B4-25D2-1175-CAA1-37B11FC80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B85FB8-23C2-EC43-A0CB-4CB3A1FA0962}"/>
              </a:ext>
            </a:extLst>
          </p:cNvPr>
          <p:cNvGrpSpPr/>
          <p:nvPr/>
        </p:nvGrpSpPr>
        <p:grpSpPr>
          <a:xfrm>
            <a:off x="6767836" y="2845544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D18437-2634-9A50-D62B-8F9F71E4D1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BE4633-BF79-3842-F7F8-109660242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1FE9B-7D38-AFAB-D600-CAF10C15CE75}"/>
              </a:ext>
            </a:extLst>
          </p:cNvPr>
          <p:cNvGrpSpPr/>
          <p:nvPr/>
        </p:nvGrpSpPr>
        <p:grpSpPr>
          <a:xfrm>
            <a:off x="7464357" y="342412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DE433AB-D3E7-0377-01E9-25FCC9C91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88F8146-9BB9-2B02-D75F-BD185D753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672B1B-9A5B-D816-76B1-B0F946F4EC00}"/>
              </a:ext>
            </a:extLst>
          </p:cNvPr>
          <p:cNvGrpSpPr/>
          <p:nvPr/>
        </p:nvGrpSpPr>
        <p:grpSpPr>
          <a:xfrm>
            <a:off x="3927802" y="3990314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D81A1-3D45-F8CA-5C5C-5B3F4518CF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66B3AA-D8E5-6F0C-CC94-7B0A3E108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D4879-9560-6FC3-B706-59E661A80D86}"/>
              </a:ext>
            </a:extLst>
          </p:cNvPr>
          <p:cNvGrpSpPr/>
          <p:nvPr/>
        </p:nvGrpSpPr>
        <p:grpSpPr>
          <a:xfrm>
            <a:off x="3296962" y="5741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BE1416-CB2B-3408-8313-19A724765A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FDE696-00CF-1088-6A71-94DB42F4E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121677-2382-4A31-6EE5-EBA8E6CD22CE}"/>
              </a:ext>
            </a:extLst>
          </p:cNvPr>
          <p:cNvGrpSpPr/>
          <p:nvPr/>
        </p:nvGrpSpPr>
        <p:grpSpPr>
          <a:xfrm>
            <a:off x="7829840" y="303942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E44D39-A502-EABF-2DE9-9C5CE0880E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60774E-7C92-977F-43E1-67609E403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F79CAE-C40C-D7BB-C9A0-F643C9FE62D7}"/>
              </a:ext>
            </a:extLst>
          </p:cNvPr>
          <p:cNvGrpSpPr/>
          <p:nvPr/>
        </p:nvGrpSpPr>
        <p:grpSpPr>
          <a:xfrm>
            <a:off x="3407066" y="592423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348EEE-27B6-A219-6A3D-F2FAB5215B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3E838B-F456-E127-5F25-D0F5C3C2F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B5AFC-DCFB-6AF6-6986-D986F0857910}"/>
              </a:ext>
            </a:extLst>
          </p:cNvPr>
          <p:cNvSpPr txBox="1"/>
          <p:nvPr/>
        </p:nvSpPr>
        <p:spPr>
          <a:xfrm>
            <a:off x="5464426" y="1879444"/>
            <a:ext cx="27481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"The Riemann Hypothesis"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0D776-83AC-8119-3F69-84D2F29A4305}"/>
              </a:ext>
            </a:extLst>
          </p:cNvPr>
          <p:cNvCxnSpPr/>
          <p:nvPr/>
        </p:nvCxnSpPr>
        <p:spPr>
          <a:xfrm>
            <a:off x="2713220" y="2151792"/>
            <a:ext cx="2323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4EC5A-935A-A956-C1A0-F55E95DB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riemann_hypothesis.ipynb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74" t="-2222" r="-99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all</a:t>
                </a:r>
                <a:r>
                  <a:rPr lang="en-US" b="1" dirty="0">
                    <a:solidFill>
                      <a:srgbClr val="00B050"/>
                    </a:solidFill>
                  </a:rPr>
                  <a:t>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895851"/>
              </a:xfrm>
            </p:spPr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zeta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 of the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  <a:r>
                  <a:rPr lang="en-US" sz="2400" dirty="0">
                    <a:ea typeface="Cambria Math" panose="02040503050406030204" pitchFamily="18" charset="0"/>
                  </a:rPr>
                  <a:t>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at (care about) the points where two functions happen to be equal, do you consider them identical?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895851"/>
              </a:xfrm>
              <a:blipFill>
                <a:blip r:embed="rId3"/>
                <a:stretch>
                  <a:fillRect l="-1005" t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?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36720-EED7-26B0-E44C-18364AB9E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84" y="1623279"/>
            <a:ext cx="6374230" cy="3053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4425128" y="2829954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92318" y="342443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5727301" y="402808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7468137" y="4334781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9A331D-B9D4-6F72-FE71-3873F3F5C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58" y="5221633"/>
            <a:ext cx="2188533" cy="81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4B8F1-BD36-D2AA-B541-E410F4BF6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016" y="5235631"/>
            <a:ext cx="4922627" cy="9245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852BAF-FFBB-6776-7CF5-8323482D4323}"/>
              </a:ext>
            </a:extLst>
          </p:cNvPr>
          <p:cNvSpPr txBox="1"/>
          <p:nvPr/>
        </p:nvSpPr>
        <p:spPr>
          <a:xfrm>
            <a:off x="845359" y="6169581"/>
            <a:ext cx="458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Successive Complex Roots of the Zeta Function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B47A8-68A7-7A4C-7E3B-14C6C70E86D8}"/>
              </a:ext>
            </a:extLst>
          </p:cNvPr>
          <p:cNvSpPr/>
          <p:nvPr/>
        </p:nvSpPr>
        <p:spPr>
          <a:xfrm>
            <a:off x="5531370" y="5463915"/>
            <a:ext cx="172387" cy="209862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C38F3C8-57F3-3BB8-9A99-E9AA037F17C6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 flipV="1">
            <a:off x="5433935" y="5673777"/>
            <a:ext cx="183629" cy="680470"/>
          </a:xfrm>
          <a:prstGeom prst="bentConnector2">
            <a:avLst/>
          </a:prstGeom>
          <a:ln w="28575">
            <a:solidFill>
              <a:srgbClr val="FF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65D3-1969-7A7B-B15A-B31E196E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63" y="1690689"/>
            <a:ext cx="2238095" cy="4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844663" y="5433021"/>
            <a:ext cx="2238095" cy="4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26BCC-38CE-D65D-B022-0AAB4186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947" y="1621840"/>
            <a:ext cx="5372788" cy="1386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28664-8319-360A-BB00-2CFB42A7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771" y="3358977"/>
            <a:ext cx="5513140" cy="27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complex_lattice.ipynb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1 </a:t>
                </a:r>
                <a:r>
                  <a:rPr lang="en-US" sz="2400" dirty="0"/>
                  <a:t>should render a scatter plot using an equal aspect ratio of the complex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+1,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≤4, 0≤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above, your notebook's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should calculate and display (without using </a:t>
                </a:r>
                <a:r>
                  <a:rPr lang="en-US" sz="2400" u="sng" dirty="0"/>
                  <a:t>any</a:t>
                </a:r>
                <a:r>
                  <a:rPr lang="en-US" sz="2400" dirty="0"/>
                  <a:t> complex data types)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there are where: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 (Cell 2 Hint)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/>
              <p:nvPr/>
            </p:nvSpPr>
            <p:spPr>
              <a:xfrm>
                <a:off x="2124857" y="2225280"/>
                <a:ext cx="18221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225280"/>
                <a:ext cx="1822102" cy="276999"/>
              </a:xfrm>
              <a:prstGeom prst="rect">
                <a:avLst/>
              </a:prstGeom>
              <a:blipFill>
                <a:blip r:embed="rId2"/>
                <a:stretch>
                  <a:fillRect l="-6040" t="-4444" r="-100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/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blipFill>
                <a:blip r:embed="rId3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/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/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blipFill>
                <a:blip r:embed="rId5"/>
                <a:stretch>
                  <a:fillRect l="-1965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/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blipFill>
                <a:blip r:embed="rId6"/>
                <a:stretch>
                  <a:fillRect l="-2141"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blipFill>
                <a:blip r:embed="rId7"/>
                <a:stretch>
                  <a:fillRect l="-2804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{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}∈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/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/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/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blipFill>
                <a:blip r:embed="rId1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41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6" grpId="0"/>
      <p:bldP spid="1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complex_factorial.ipynb</a:t>
                </a:r>
              </a:p>
              <a:p>
                <a:r>
                  <a:rPr lang="en-US" sz="2400" dirty="0"/>
                  <a:t>Your notebook's Cell 1 should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7188</TotalTime>
  <Words>4459</Words>
  <Application>Microsoft Office PowerPoint</Application>
  <PresentationFormat>On-screen Show (4:3)</PresentationFormat>
  <Paragraphs>867</Paragraphs>
  <Slides>92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Using Jupyter Lab</vt:lpstr>
      <vt:lpstr>Start Jupyter Lab</vt:lpstr>
      <vt:lpstr>Open complex_numbers.ipynb</vt:lpstr>
      <vt:lpstr>Run Cell 1 – complex_numbers.ipynb</vt:lpstr>
      <vt:lpstr>Run Cell 1 – complex_numbers.ipynb</vt:lpstr>
      <vt:lpstr>Run Cells 2 - 3</vt:lpstr>
      <vt:lpstr>Run Cells 4 - 6</vt:lpstr>
      <vt:lpstr>Representation Theory</vt:lpstr>
      <vt:lpstr>Unique Factorization Domains</vt:lpstr>
      <vt:lpstr>Unique Factorization Domains</vt:lpstr>
      <vt:lpstr>Open complex_factorization.ipynb</vt:lpstr>
      <vt:lpstr>Run Cell 1 - complex_factorization.ipynb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euler_identity.ipynb</vt:lpstr>
      <vt:lpstr>Run euler_identity.ipynb</vt:lpstr>
      <vt:lpstr>Euler’s Identity</vt:lpstr>
      <vt:lpstr>PowerPoint Presentation</vt:lpstr>
      <vt:lpstr>Euler’s Formula</vt:lpstr>
      <vt:lpstr>Euler's Formula</vt:lpstr>
      <vt:lpstr>Euler’s Formula</vt:lpstr>
      <vt:lpstr>PowerPoint Presentation</vt:lpstr>
      <vt:lpstr>PowerPoint Presentation</vt:lpstr>
      <vt:lpstr>PowerPoint Presentation</vt:lpstr>
      <vt:lpstr>Run euler_formula.ipynb</vt:lpstr>
      <vt:lpstr>Run euler_formula.py</vt:lpstr>
      <vt:lpstr>Euler’s Formula</vt:lpstr>
      <vt:lpstr>PowerPoint Presentation</vt:lpstr>
      <vt:lpstr>Complex Numbers</vt:lpstr>
      <vt:lpstr>Complex Number Identities</vt:lpstr>
      <vt:lpstr>Open complex_algebra.ipynb</vt:lpstr>
      <vt:lpstr>Run Cell 1 – complex_algebra.ipynb</vt:lpstr>
      <vt:lpstr>Run Cells 2 &amp; 3 – complex_algebra.ipynb</vt:lpstr>
      <vt:lpstr>Run Cell 4 – complex_algebra.ipynb</vt:lpstr>
      <vt:lpstr>Run Cell 5 – complex_algebra.ipynb</vt:lpstr>
      <vt:lpstr>Run Cell 6 – complex_algebra.ipynb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plot_euler_gamma.ipynb</vt:lpstr>
      <vt:lpstr>View Cell 1 - plot_euler_gamma.ipynb</vt:lpstr>
      <vt:lpstr>View Cell 1 - plot_euler_gamma.ipynb</vt:lpstr>
      <vt:lpstr>Run Cell 1 - plot_euler_gamma.ipynb</vt:lpstr>
      <vt:lpstr>Run Cell 2 - plot_euler_gamma.ipynb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Open gamma_eta.ipynb</vt:lpstr>
      <vt:lpstr>View gamma_eta.ipynb</vt:lpstr>
      <vt:lpstr>Run gamma_eta.ipynb</vt:lpstr>
      <vt:lpstr>The Dirichlet Eta Function</vt:lpstr>
      <vt:lpstr>Zeta  in terms of Eta</vt:lpstr>
      <vt:lpstr>The Riemann Zeta Function</vt:lpstr>
      <vt:lpstr>The Riemann Hypothesis</vt:lpstr>
      <vt:lpstr>Open riemann_hypothesis.ipynb</vt:lpstr>
      <vt:lpstr>Comparing the Zeta vs. Eta Zeros</vt:lpstr>
      <vt:lpstr>View riemann_hypothesis.ipynb</vt:lpstr>
      <vt:lpstr>Run riemann_hypothesis.ipynb</vt:lpstr>
      <vt:lpstr>The Riemann Hypothesis</vt:lpstr>
      <vt:lpstr>The Riemann Hypothesis</vt:lpstr>
      <vt:lpstr>Open riemann_pi.ipynb</vt:lpstr>
      <vt:lpstr>Run riemann_pi.ipynb</vt:lpstr>
      <vt:lpstr>Session 11 – Now You Know…</vt:lpstr>
      <vt:lpstr>Session 11 – Now You Know…</vt:lpstr>
      <vt:lpstr>Session 11 – Now You Know…</vt:lpstr>
      <vt:lpstr>Task 11-01</vt:lpstr>
      <vt:lpstr>Task 11-01 (Cell 2 Hint)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901</cp:revision>
  <cp:lastPrinted>2015-06-01T00:45:11Z</cp:lastPrinted>
  <dcterms:created xsi:type="dcterms:W3CDTF">2014-09-21T17:58:26Z</dcterms:created>
  <dcterms:modified xsi:type="dcterms:W3CDTF">2023-06-30T06:46:57Z</dcterms:modified>
</cp:coreProperties>
</file>